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webextensions/taskpanes.xml" ContentType="application/vnd.ms-office.webextensiontaskpanes+xml"/>
  <Override PartName="/ppt/webextensions/webextension1.xml" ContentType="application/vnd.ms-office.webextension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49"/>
  </p:notesMasterIdLst>
  <p:handoutMasterIdLst>
    <p:handoutMasterId r:id="rId50"/>
  </p:handoutMasterIdLst>
  <p:sldIdLst>
    <p:sldId id="320" r:id="rId2"/>
    <p:sldId id="321" r:id="rId3"/>
    <p:sldId id="346" r:id="rId4"/>
    <p:sldId id="374" r:id="rId5"/>
    <p:sldId id="378" r:id="rId6"/>
    <p:sldId id="400" r:id="rId7"/>
    <p:sldId id="410" r:id="rId8"/>
    <p:sldId id="411" r:id="rId9"/>
    <p:sldId id="380" r:id="rId10"/>
    <p:sldId id="399" r:id="rId11"/>
    <p:sldId id="412" r:id="rId12"/>
    <p:sldId id="413" r:id="rId13"/>
    <p:sldId id="381" r:id="rId14"/>
    <p:sldId id="398" r:id="rId15"/>
    <p:sldId id="388" r:id="rId16"/>
    <p:sldId id="391" r:id="rId17"/>
    <p:sldId id="383" r:id="rId18"/>
    <p:sldId id="392" r:id="rId19"/>
    <p:sldId id="420" r:id="rId20"/>
    <p:sldId id="421" r:id="rId21"/>
    <p:sldId id="414" r:id="rId22"/>
    <p:sldId id="415" r:id="rId23"/>
    <p:sldId id="387" r:id="rId24"/>
    <p:sldId id="393" r:id="rId25"/>
    <p:sldId id="385" r:id="rId26"/>
    <p:sldId id="394" r:id="rId27"/>
    <p:sldId id="416" r:id="rId28"/>
    <p:sldId id="417" r:id="rId29"/>
    <p:sldId id="379" r:id="rId30"/>
    <p:sldId id="395" r:id="rId31"/>
    <p:sldId id="419" r:id="rId32"/>
    <p:sldId id="418" r:id="rId33"/>
    <p:sldId id="384" r:id="rId34"/>
    <p:sldId id="396" r:id="rId35"/>
    <p:sldId id="390" r:id="rId36"/>
    <p:sldId id="397" r:id="rId37"/>
    <p:sldId id="403" r:id="rId38"/>
    <p:sldId id="422" r:id="rId39"/>
    <p:sldId id="401" r:id="rId40"/>
    <p:sldId id="402" r:id="rId41"/>
    <p:sldId id="404" r:id="rId42"/>
    <p:sldId id="405" r:id="rId43"/>
    <p:sldId id="408" r:id="rId44"/>
    <p:sldId id="409" r:id="rId45"/>
    <p:sldId id="373" r:id="rId46"/>
    <p:sldId id="406" r:id="rId47"/>
    <p:sldId id="407" r:id="rId48"/>
  </p:sldIdLst>
  <p:sldSz cx="12192000" cy="6858000"/>
  <p:notesSz cx="6858000" cy="9144000"/>
  <p:embeddedFontLst>
    <p:embeddedFont>
      <p:font typeface="OpenDyslexicAlta" panose="00000500000000000000" pitchFamily="2" charset="0"/>
      <p:regular r:id="rId51"/>
      <p:bold r:id="rId52"/>
      <p:italic r:id="rId53"/>
      <p:boldItalic r:id="rId54"/>
    </p:embeddedFont>
    <p:embeddedFont>
      <p:font typeface="Muli" panose="020B0604020202020204" charset="0"/>
      <p:regular r:id="rId55"/>
      <p:bold r:id="rId56"/>
      <p:italic r:id="rId57"/>
      <p:boldItalic r:id="rId58"/>
    </p:embeddedFont>
    <p:embeddedFont>
      <p:font typeface="Cambria Math" panose="02040503050406030204" pitchFamily="18" charset="0"/>
      <p:regular r:id="rId59"/>
    </p:embeddedFont>
    <p:embeddedFont>
      <p:font typeface="Calibri" panose="020F0502020204030204" pitchFamily="34" charset="0"/>
      <p:regular r:id="rId60"/>
      <p:bold r:id="rId61"/>
      <p:italic r:id="rId62"/>
      <p:boldItalic r:id="rId63"/>
    </p:embeddedFont>
    <p:embeddedFont>
      <p:font typeface="Lato Light" panose="020F0302020204030203" pitchFamily="34" charset="0"/>
      <p:regular r:id="rId64"/>
    </p:embeddedFont>
    <p:embeddedFont>
      <p:font typeface="Lato" panose="020F0502020204030203" pitchFamily="34" charset="0"/>
      <p:regular r:id="rId65"/>
      <p:bold r:id="rId6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860"/>
    <a:srgbClr val="FFDD57"/>
    <a:srgbClr val="7957D5"/>
    <a:srgbClr val="3273DC"/>
    <a:srgbClr val="23D160"/>
    <a:srgbClr val="209CEE"/>
    <a:srgbClr val="000000"/>
    <a:srgbClr val="121212"/>
    <a:srgbClr val="44A6ED"/>
    <a:srgbClr val="A4BF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367" autoAdjust="0"/>
    <p:restoredTop sz="90093" autoAdjust="0"/>
  </p:normalViewPr>
  <p:slideViewPr>
    <p:cSldViewPr snapToGrid="0" snapToObjects="1">
      <p:cViewPr varScale="1">
        <p:scale>
          <a:sx n="70" d="100"/>
          <a:sy n="70" d="100"/>
        </p:scale>
        <p:origin x="-564" y="-198"/>
      </p:cViewPr>
      <p:guideLst>
        <p:guide orient="horz" pos="2160"/>
        <p:guide pos="386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0" d="100"/>
          <a:sy n="90" d="100"/>
        </p:scale>
        <p:origin x="3840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13.fntdata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3.fntdata"/><Relationship Id="rId58" Type="http://schemas.openxmlformats.org/officeDocument/2006/relationships/font" Target="fonts/font8.fntdata"/><Relationship Id="rId66" Type="http://schemas.openxmlformats.org/officeDocument/2006/relationships/font" Target="fonts/font16.fntdata"/><Relationship Id="rId5" Type="http://schemas.openxmlformats.org/officeDocument/2006/relationships/slide" Target="slides/slide4.xml"/><Relationship Id="rId61" Type="http://schemas.openxmlformats.org/officeDocument/2006/relationships/font" Target="fonts/font11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6.fntdata"/><Relationship Id="rId64" Type="http://schemas.openxmlformats.org/officeDocument/2006/relationships/font" Target="fonts/font14.fntdata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font" Target="fonts/font1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9.fntdata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4.fntdata"/><Relationship Id="rId62" Type="http://schemas.openxmlformats.org/officeDocument/2006/relationships/font" Target="fonts/font12.fntdata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57" Type="http://schemas.openxmlformats.org/officeDocument/2006/relationships/font" Target="fonts/font7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2.fntdata"/><Relationship Id="rId60" Type="http://schemas.openxmlformats.org/officeDocument/2006/relationships/font" Target="fonts/font10.fntdata"/><Relationship Id="rId65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handoutMaster" Target="handoutMasters/handoutMaster1.xml"/><Relationship Id="rId55" Type="http://schemas.openxmlformats.org/officeDocument/2006/relationships/font" Target="fonts/font5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AC86F298-EB3E-D446-A729-C248AB8A5D7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F37BEABC-4AC1-4C4F-BDDB-0B8FF7D20C2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GB"/>
              <a:t>10/07/2019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67DF2A76-21C6-4F49-AC41-288B2976B3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GB"/>
              <a:t>Place Value Lesson 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B0984667-866C-EF45-A262-122686295C4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C7A863-B317-0C4D-8D45-833380E639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3359319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GB"/>
              <a:t>10/07/2019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GB"/>
              <a:t>Place Value Lesson 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7C66A0-413B-D942-BD25-07592977943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5309553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64107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03925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48891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94190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48490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33991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42887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202214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50371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327032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7930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760849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526888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865437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847055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477323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195197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042458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28363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943921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603038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73594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145778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594392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269733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767459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433450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433848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617040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482764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005752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725051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04125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564246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458743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148468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681190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047607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37171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61423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428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90666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35834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39794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2666346"/>
            <a:ext cx="9144000" cy="1870364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4" name="Text Placeholder 13">
            <a:extLst>
              <a:ext uri="{FF2B5EF4-FFF2-40B4-BE49-F238E27FC236}">
                <a16:creationId xmlns="" xmlns:a16="http://schemas.microsoft.com/office/drawing/2014/main" id="{B2F3C88D-BF6E-6D4C-9A25-CACB03AA208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917911" y="6244985"/>
            <a:ext cx="3369375" cy="369332"/>
          </a:xfrm>
        </p:spPr>
        <p:txBody>
          <a:bodyPr anchor="b"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Muli" pitchFamily="2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A1D45BA0-7B16-364F-96FA-7CCD74809633}"/>
              </a:ext>
            </a:extLst>
          </p:cNvPr>
          <p:cNvSpPr txBox="1"/>
          <p:nvPr userDrawn="1"/>
        </p:nvSpPr>
        <p:spPr>
          <a:xfrm>
            <a:off x="3283162" y="6261027"/>
            <a:ext cx="717425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Unit: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="" xmlns:a16="http://schemas.microsoft.com/office/drawing/2014/main" id="{204E8ED3-ED92-2F44-AA0C-C350097398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001412" y="6244985"/>
            <a:ext cx="641969" cy="369332"/>
          </a:xfrm>
        </p:spPr>
        <p:txBody>
          <a:bodyPr anchor="b"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Muli" pitchFamily="2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543EE4B3-C0E4-AE42-921D-72A75F2D0332}"/>
              </a:ext>
            </a:extLst>
          </p:cNvPr>
          <p:cNvSpPr txBox="1"/>
          <p:nvPr userDrawn="1"/>
        </p:nvSpPr>
        <p:spPr>
          <a:xfrm>
            <a:off x="10038030" y="6261027"/>
            <a:ext cx="963382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Lesson: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B555FC76-808A-0046-94B4-D7D729C67DD3}"/>
              </a:ext>
            </a:extLst>
          </p:cNvPr>
          <p:cNvSpPr txBox="1"/>
          <p:nvPr userDrawn="1"/>
        </p:nvSpPr>
        <p:spPr>
          <a:xfrm>
            <a:off x="236893" y="6261027"/>
            <a:ext cx="787235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Term: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="" xmlns:a16="http://schemas.microsoft.com/office/drawing/2014/main" id="{5F8ED0D7-1D3B-EA40-89A6-FE5BFCF6799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55020" y="6247672"/>
            <a:ext cx="2213630" cy="366645"/>
          </a:xfrm>
        </p:spPr>
        <p:txBody>
          <a:bodyPr anchor="b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Muli" pitchFamily="2" charset="77"/>
              </a:defRPr>
            </a:lvl1pPr>
            <a:lvl2pPr>
              <a:defRPr sz="1800">
                <a:solidFill>
                  <a:schemeClr val="bg1"/>
                </a:solidFill>
                <a:latin typeface="Muli" pitchFamily="2" charset="77"/>
              </a:defRPr>
            </a:lvl2pPr>
            <a:lvl3pPr>
              <a:defRPr sz="1800">
                <a:solidFill>
                  <a:schemeClr val="bg1"/>
                </a:solidFill>
                <a:latin typeface="Muli" pitchFamily="2" charset="77"/>
              </a:defRPr>
            </a:lvl3pPr>
            <a:lvl4pPr>
              <a:defRPr sz="1800">
                <a:solidFill>
                  <a:schemeClr val="bg1"/>
                </a:solidFill>
                <a:latin typeface="Muli" pitchFamily="2" charset="77"/>
              </a:defRPr>
            </a:lvl4pPr>
            <a:lvl5pPr>
              <a:defRPr sz="1800">
                <a:solidFill>
                  <a:schemeClr val="bg1"/>
                </a:solidFill>
                <a:latin typeface="Muli" pitchFamily="2" charset="77"/>
              </a:defRPr>
            </a:lvl5pPr>
          </a:lstStyle>
          <a:p>
            <a:pPr lvl="0"/>
            <a:endParaRPr lang="en-GB" dirty="0"/>
          </a:p>
        </p:txBody>
      </p:sp>
      <p:pic>
        <p:nvPicPr>
          <p:cNvPr id="10" name="Picture 9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3168000" y="928800"/>
            <a:ext cx="5280660" cy="899795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1961826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2764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98096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40442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77579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4426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7926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D22C0101-D23A-5C4E-A28F-EEE925C2BAFE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7" name="Table 6">
            <a:extLst>
              <a:ext uri="{FF2B5EF4-FFF2-40B4-BE49-F238E27FC236}">
                <a16:creationId xmlns="" xmlns:a16="http://schemas.microsoft.com/office/drawing/2014/main" id="{5BA0AB86-75A7-554E-9835-D9E30F3233C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821396605"/>
              </p:ext>
            </p:extLst>
          </p:nvPr>
        </p:nvGraphicFramePr>
        <p:xfrm>
          <a:off x="368075" y="335814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Lato" panose="020F0502020204030203" pitchFamily="34" charset="77"/>
                        </a:rPr>
                        <a:t>Lesson: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" name="Text Placeholder 8">
            <a:extLst>
              <a:ext uri="{FF2B5EF4-FFF2-40B4-BE49-F238E27FC236}">
                <a16:creationId xmlns="" xmlns:a16="http://schemas.microsoft.com/office/drawing/2014/main" id="{D89521DD-EB1B-DB4F-AF92-E0AA49E4BF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91130" y="805579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="" xmlns:a16="http://schemas.microsoft.com/office/drawing/2014/main" id="{7CCCC1F5-259E-4B4B-BD71-985F500660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3622" y="325965"/>
            <a:ext cx="1154545" cy="419131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Place Value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="" xmlns:a16="http://schemas.microsoft.com/office/drawing/2014/main" id="{2B829687-5986-4D4A-9EAC-01CD129F7C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18167" y="325967"/>
            <a:ext cx="7900555" cy="867834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="" xmlns:a16="http://schemas.microsoft.com/office/drawing/2014/main" id="{3A402356-13E0-F64F-AEAF-C92A30D3DD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885" y="1468986"/>
            <a:ext cx="11556570" cy="5039298"/>
          </a:xfrm>
        </p:spPr>
        <p:txBody>
          <a:bodyPr/>
          <a:lstStyle>
            <a:lvl1pPr>
              <a:defRPr>
                <a:latin typeface="Muli" pitchFamily="2" charset="77"/>
              </a:defRPr>
            </a:lvl1pPr>
            <a:lvl2pPr>
              <a:defRPr>
                <a:latin typeface="Muli" pitchFamily="2" charset="77"/>
              </a:defRPr>
            </a:lvl2pPr>
            <a:lvl3pPr>
              <a:defRPr>
                <a:latin typeface="Muli" pitchFamily="2" charset="77"/>
              </a:defRPr>
            </a:lvl3pPr>
            <a:lvl4pPr>
              <a:defRPr>
                <a:latin typeface="Muli" pitchFamily="2" charset="77"/>
              </a:defRPr>
            </a:lvl4pPr>
            <a:lvl5pPr>
              <a:defRPr>
                <a:latin typeface="Muli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12" name="Picture 11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562970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D22C0101-D23A-5C4E-A28F-EEE925C2BAFE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7" name="Table 6">
            <a:extLst>
              <a:ext uri="{FF2B5EF4-FFF2-40B4-BE49-F238E27FC236}">
                <a16:creationId xmlns="" xmlns:a16="http://schemas.microsoft.com/office/drawing/2014/main" id="{5BA0AB86-75A7-554E-9835-D9E30F3233C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077034169"/>
              </p:ext>
            </p:extLst>
          </p:nvPr>
        </p:nvGraphicFramePr>
        <p:xfrm>
          <a:off x="384117" y="335814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Lato" panose="020F0502020204030203" pitchFamily="34" charset="77"/>
                        </a:rPr>
                        <a:t>Lesson: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" name="Text Placeholder 8">
            <a:extLst>
              <a:ext uri="{FF2B5EF4-FFF2-40B4-BE49-F238E27FC236}">
                <a16:creationId xmlns="" xmlns:a16="http://schemas.microsoft.com/office/drawing/2014/main" id="{D89521DD-EB1B-DB4F-AF92-E0AA49E4BF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7172" y="805579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="" xmlns:a16="http://schemas.microsoft.com/office/drawing/2014/main" id="{7CCCC1F5-259E-4B4B-BD71-985F500660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9664" y="325965"/>
            <a:ext cx="1154545" cy="419131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Place Value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="" xmlns:a16="http://schemas.microsoft.com/office/drawing/2014/main" id="{2B829687-5986-4D4A-9EAC-01CD129F7C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34209" y="325967"/>
            <a:ext cx="7900555" cy="867834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endParaRPr lang="en-GB" dirty="0"/>
          </a:p>
        </p:txBody>
      </p:sp>
      <p:pic>
        <p:nvPicPr>
          <p:cNvPr id="12" name="Picture 11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87758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2CA7A3E8-3E3C-9545-B15C-D2AF00F7E362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Muli" pitchFamily="2" charset="77"/>
              </a:defRPr>
            </a:lvl1pPr>
            <a:lvl2pPr>
              <a:defRPr>
                <a:latin typeface="Muli" pitchFamily="2" charset="77"/>
              </a:defRPr>
            </a:lvl2pPr>
            <a:lvl3pPr>
              <a:defRPr>
                <a:latin typeface="Muli" pitchFamily="2" charset="77"/>
              </a:defRPr>
            </a:lvl3pPr>
            <a:lvl4pPr>
              <a:defRPr>
                <a:latin typeface="Muli" pitchFamily="2" charset="77"/>
              </a:defRPr>
            </a:lvl4pPr>
            <a:lvl5pPr>
              <a:defRPr>
                <a:latin typeface="Muli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uli" pitchFamily="2" charset="77"/>
              </a:defRPr>
            </a:lvl1pPr>
          </a:lstStyle>
          <a:p>
            <a:r>
              <a:rPr lang="en-GB"/>
              <a:t>Sample Slides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3" name="Picture 12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3990141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2CA7A3E8-3E3C-9545-B15C-D2AF00F7E362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uli" pitchFamily="2" charset="77"/>
              </a:defRPr>
            </a:lvl1pPr>
          </a:lstStyle>
          <a:p>
            <a:r>
              <a:rPr lang="en-GB"/>
              <a:t>Sample Slides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3" name="Picture 12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01400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Ques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4403F0EC-BACB-B74E-A7F5-23CAB3DFDA3B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431925"/>
            <a:ext cx="10515600" cy="1325563"/>
          </a:xfrm>
        </p:spPr>
        <p:txBody>
          <a:bodyPr/>
          <a:lstStyle>
            <a:lvl1pPr algn="ctr">
              <a:defRPr>
                <a:latin typeface="OpenDyslexicAlta" pitchFamily="2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8200" y="3520441"/>
            <a:ext cx="10515600" cy="2656522"/>
          </a:xfrm>
        </p:spPr>
        <p:txBody>
          <a:bodyPr>
            <a:normAutofit/>
          </a:bodyPr>
          <a:lstStyle>
            <a:lvl1pPr marL="0" indent="0">
              <a:buNone/>
              <a:defRPr sz="4200">
                <a:solidFill>
                  <a:srgbClr val="0070C0"/>
                </a:solidFill>
              </a:defRPr>
            </a:lvl1pPr>
            <a:lvl2pPr>
              <a:defRPr>
                <a:solidFill>
                  <a:srgbClr val="0070C0"/>
                </a:solidFill>
              </a:defRPr>
            </a:lvl2pPr>
            <a:lvl3pPr>
              <a:defRPr>
                <a:solidFill>
                  <a:srgbClr val="0070C0"/>
                </a:solidFill>
              </a:defRPr>
            </a:lvl3pPr>
            <a:lvl4pPr>
              <a:defRPr>
                <a:solidFill>
                  <a:srgbClr val="0070C0"/>
                </a:solidFill>
              </a:defRPr>
            </a:lvl4pPr>
            <a:lvl5pPr>
              <a:defRPr>
                <a:solidFill>
                  <a:srgbClr val="0070C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1" name="Picture 10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39744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="" xmlns:a16="http://schemas.microsoft.com/office/drawing/2014/main" id="{4A8255E2-8D62-EF46-8A29-C45CCF03D89D}"/>
              </a:ext>
            </a:extLst>
          </p:cNvPr>
          <p:cNvSpPr txBox="1">
            <a:spLocks/>
          </p:cNvSpPr>
          <p:nvPr userDrawn="1"/>
        </p:nvSpPr>
        <p:spPr>
          <a:xfrm>
            <a:off x="838200" y="128546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Muli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E6FE96F-DDC5-F246-8640-2EF68EEC1D75}" type="datetime1">
              <a:rPr lang="en-GB" smtClean="0"/>
              <a:pPr/>
              <a:t>07/01/2021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26327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3537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2335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61597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3" r:id="rId3"/>
    <p:sldLayoutId id="2147483660" r:id="rId4"/>
    <p:sldLayoutId id="2147483664" r:id="rId5"/>
    <p:sldLayoutId id="2147483662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Lato Light" panose="020F0302020204030203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tiff"/><Relationship Id="rId4" Type="http://schemas.openxmlformats.org/officeDocument/2006/relationships/image" Target="../media/image25.tif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tiff"/><Relationship Id="rId4" Type="http://schemas.openxmlformats.org/officeDocument/2006/relationships/image" Target="../media/image25.tif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tif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tif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f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f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f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tiff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tiff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4.tiff"/><Relationship Id="rId4" Type="http://schemas.openxmlformats.org/officeDocument/2006/relationships/image" Target="../media/image33.tif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4.tiff"/><Relationship Id="rId5" Type="http://schemas.openxmlformats.org/officeDocument/2006/relationships/image" Target="../media/image32.png"/><Relationship Id="rId4" Type="http://schemas.openxmlformats.org/officeDocument/2006/relationships/image" Target="../media/image33.tiff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="" xmlns:a16="http://schemas.microsoft.com/office/drawing/2014/main" id="{FDEECE2B-4F07-3243-A1BF-25C2CD33540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GB" dirty="0" smtClean="0"/>
              <a:t>Stage </a:t>
            </a:r>
            <a:r>
              <a:rPr lang="en-GB" dirty="0"/>
              <a:t>1 </a:t>
            </a:r>
            <a:br>
              <a:rPr lang="en-GB" dirty="0"/>
            </a:br>
            <a:r>
              <a:rPr lang="en-GB" dirty="0"/>
              <a:t>Spring Block 3: Length and Height</a:t>
            </a:r>
          </a:p>
          <a:p>
            <a:r>
              <a:rPr lang="en-GB" dirty="0"/>
              <a:t>Lesson 2: To be able to measure length using non-standard units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6096D93-4A8A-F349-8E04-EC67E07A6F7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917911" y="6221692"/>
            <a:ext cx="3369375" cy="369332"/>
          </a:xfrm>
        </p:spPr>
        <p:txBody>
          <a:bodyPr>
            <a:normAutofit/>
          </a:bodyPr>
          <a:lstStyle/>
          <a:p>
            <a:r>
              <a:rPr lang="en-GB" dirty="0"/>
              <a:t>Block 3 – Length and Height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="" xmlns:a16="http://schemas.microsoft.com/office/drawing/2014/main" id="{BE0A8668-F4BF-FD46-97FE-DF79A2E595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2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FFFB0E5C-B4F3-0F47-AF95-9A5EE6D06A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5981" y="1956878"/>
            <a:ext cx="1574800" cy="32893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46C1748E-6744-A341-9185-05FF18F81B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735" y="4752914"/>
            <a:ext cx="1689100" cy="1244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EC9A0CFD-E109-4140-B996-30988653C01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3038" y="-288436"/>
            <a:ext cx="1777758" cy="163784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D6DF2BA4-3A7B-0E4E-95B5-A4D9B2FD08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65730" y="4958851"/>
            <a:ext cx="876300" cy="939800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60C74A61-CF8A-0745-B69B-DD1646654FF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Spring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AC9EFBDC-A8B5-9549-8D36-873513E4D40C}"/>
              </a:ext>
            </a:extLst>
          </p:cNvPr>
          <p:cNvSpPr txBox="1"/>
          <p:nvPr/>
        </p:nvSpPr>
        <p:spPr>
          <a:xfrm>
            <a:off x="596348" y="653332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F8D65072-FC35-D84F-937B-70E91C6BD3D3}"/>
              </a:ext>
            </a:extLst>
          </p:cNvPr>
          <p:cNvSpPr txBox="1"/>
          <p:nvPr/>
        </p:nvSpPr>
        <p:spPr>
          <a:xfrm>
            <a:off x="9342783" y="385638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9874800" y="331200"/>
            <a:ext cx="19642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 smtClean="0">
                <a:solidFill>
                  <a:schemeClr val="bg1"/>
                </a:solidFill>
              </a:rPr>
              <a:t>Quiz</a:t>
            </a:r>
            <a:r>
              <a:rPr lang="en-GB" sz="2000" smtClean="0">
                <a:solidFill>
                  <a:schemeClr val="bg1"/>
                </a:solidFill>
              </a:rPr>
              <a:t>: </a:t>
            </a:r>
            <a:r>
              <a:rPr lang="en-GB" sz="2000" b="1" smtClean="0">
                <a:solidFill>
                  <a:schemeClr val="bg1"/>
                </a:solidFill>
              </a:rPr>
              <a:t>QKUGPOL</a:t>
            </a:r>
            <a:endParaRPr lang="en-GB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2855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compare lengths and heights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image, fill in the blank within the sentence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5" name="Rounded Rectangle 4">
            <a:extLst>
              <a:ext uri="{FF2B5EF4-FFF2-40B4-BE49-F238E27FC236}">
                <a16:creationId xmlns="" xmlns:a16="http://schemas.microsoft.com/office/drawing/2014/main" id="{48412727-F99B-A64A-A967-A468619569C0}"/>
              </a:ext>
            </a:extLst>
          </p:cNvPr>
          <p:cNvSpPr/>
          <p:nvPr/>
        </p:nvSpPr>
        <p:spPr>
          <a:xfrm>
            <a:off x="6096000" y="4148317"/>
            <a:ext cx="573172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eraser is </a:t>
            </a:r>
            <a:r>
              <a:rPr lang="en-US" sz="2400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3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cubes long.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8B1977C5-0455-6D40-B02A-14B205BF0AC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4758" y="2707774"/>
            <a:ext cx="3604126" cy="3604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8285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compare lengths and heights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image, fill in the blank within the sentence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5" name="Rounded Rectangle 4">
            <a:extLst>
              <a:ext uri="{FF2B5EF4-FFF2-40B4-BE49-F238E27FC236}">
                <a16:creationId xmlns="" xmlns:a16="http://schemas.microsoft.com/office/drawing/2014/main" id="{48412727-F99B-A64A-A967-A468619569C0}"/>
              </a:ext>
            </a:extLst>
          </p:cNvPr>
          <p:cNvSpPr/>
          <p:nvPr/>
        </p:nvSpPr>
        <p:spPr>
          <a:xfrm>
            <a:off x="6096000" y="4148317"/>
            <a:ext cx="573172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eraser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counters long.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5F0CDCDF-F102-6441-8305-D28896A685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4757" y="2728205"/>
            <a:ext cx="3604127" cy="3604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1956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compare lengths and heights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image, fill in the blank within the sentence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5" name="Rounded Rectangle 4">
            <a:extLst>
              <a:ext uri="{FF2B5EF4-FFF2-40B4-BE49-F238E27FC236}">
                <a16:creationId xmlns="" xmlns:a16="http://schemas.microsoft.com/office/drawing/2014/main" id="{48412727-F99B-A64A-A967-A468619569C0}"/>
              </a:ext>
            </a:extLst>
          </p:cNvPr>
          <p:cNvSpPr/>
          <p:nvPr/>
        </p:nvSpPr>
        <p:spPr>
          <a:xfrm>
            <a:off x="6096000" y="4148317"/>
            <a:ext cx="573172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eraser is </a:t>
            </a:r>
            <a:r>
              <a:rPr lang="en-US" sz="2400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3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counters long.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5F0CDCDF-F102-6441-8305-D28896A685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4757" y="2728205"/>
            <a:ext cx="3604127" cy="3604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3434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compare lengths and heights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image, fill in the blank within the sentence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5" name="Rounded Rectangle 4">
            <a:extLst>
              <a:ext uri="{FF2B5EF4-FFF2-40B4-BE49-F238E27FC236}">
                <a16:creationId xmlns="" xmlns:a16="http://schemas.microsoft.com/office/drawing/2014/main" id="{48412727-F99B-A64A-A967-A468619569C0}"/>
              </a:ext>
            </a:extLst>
          </p:cNvPr>
          <p:cNvSpPr/>
          <p:nvPr/>
        </p:nvSpPr>
        <p:spPr>
          <a:xfrm>
            <a:off x="6096000" y="4148317"/>
            <a:ext cx="573172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eraser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cubes long.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6759D480-6925-3B4B-97A1-51AAFC4AED0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4758" y="2707774"/>
            <a:ext cx="3604126" cy="3604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5566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compare lengths and heights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image, fill in the blank within the sentence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5" name="Rounded Rectangle 4">
            <a:extLst>
              <a:ext uri="{FF2B5EF4-FFF2-40B4-BE49-F238E27FC236}">
                <a16:creationId xmlns="" xmlns:a16="http://schemas.microsoft.com/office/drawing/2014/main" id="{48412727-F99B-A64A-A967-A468619569C0}"/>
              </a:ext>
            </a:extLst>
          </p:cNvPr>
          <p:cNvSpPr/>
          <p:nvPr/>
        </p:nvSpPr>
        <p:spPr>
          <a:xfrm>
            <a:off x="6096000" y="4148317"/>
            <a:ext cx="573172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eraser is </a:t>
            </a:r>
            <a:r>
              <a:rPr lang="en-US" sz="2400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4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cubes long.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6759D480-6925-3B4B-97A1-51AAFC4AED0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4758" y="2707774"/>
            <a:ext cx="3604126" cy="3604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9582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compare lengths and heights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image, fill in the blank within the sentence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5" name="Rounded Rectangle 4">
            <a:extLst>
              <a:ext uri="{FF2B5EF4-FFF2-40B4-BE49-F238E27FC236}">
                <a16:creationId xmlns="" xmlns:a16="http://schemas.microsoft.com/office/drawing/2014/main" id="{48412727-F99B-A64A-A967-A468619569C0}"/>
              </a:ext>
            </a:extLst>
          </p:cNvPr>
          <p:cNvSpPr/>
          <p:nvPr/>
        </p:nvSpPr>
        <p:spPr>
          <a:xfrm>
            <a:off x="6096000" y="4148317"/>
            <a:ext cx="573172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cubes long.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C410FA42-55F0-D442-A143-AE69321C42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4756" y="2707774"/>
            <a:ext cx="3604127" cy="3604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1001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compare lengths and heights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image, fill in the blank within the sentence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5" name="Rounded Rectangle 4">
            <a:extLst>
              <a:ext uri="{FF2B5EF4-FFF2-40B4-BE49-F238E27FC236}">
                <a16:creationId xmlns="" xmlns:a16="http://schemas.microsoft.com/office/drawing/2014/main" id="{48412727-F99B-A64A-A967-A468619569C0}"/>
              </a:ext>
            </a:extLst>
          </p:cNvPr>
          <p:cNvSpPr/>
          <p:nvPr/>
        </p:nvSpPr>
        <p:spPr>
          <a:xfrm>
            <a:off x="6096000" y="4148317"/>
            <a:ext cx="573172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3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cubes long.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C410FA42-55F0-D442-A143-AE69321C42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4756" y="2707774"/>
            <a:ext cx="3604127" cy="3604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3688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compare lengths and heights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image, fill in the blank within the sentence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5" name="Rounded Rectangle 4">
            <a:extLst>
              <a:ext uri="{FF2B5EF4-FFF2-40B4-BE49-F238E27FC236}">
                <a16:creationId xmlns="" xmlns:a16="http://schemas.microsoft.com/office/drawing/2014/main" id="{48412727-F99B-A64A-A967-A468619569C0}"/>
              </a:ext>
            </a:extLst>
          </p:cNvPr>
          <p:cNvSpPr/>
          <p:nvPr/>
        </p:nvSpPr>
        <p:spPr>
          <a:xfrm>
            <a:off x="6096000" y="4148317"/>
            <a:ext cx="573172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cubes long.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8FFD56DA-02B4-B946-BB0E-EC23136B418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4758" y="2707774"/>
            <a:ext cx="3604126" cy="3604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9238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compare lengths and heights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image, fill in the blank within the sentence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5" name="Rounded Rectangle 4">
            <a:extLst>
              <a:ext uri="{FF2B5EF4-FFF2-40B4-BE49-F238E27FC236}">
                <a16:creationId xmlns="" xmlns:a16="http://schemas.microsoft.com/office/drawing/2014/main" id="{48412727-F99B-A64A-A967-A468619569C0}"/>
              </a:ext>
            </a:extLst>
          </p:cNvPr>
          <p:cNvSpPr/>
          <p:nvPr/>
        </p:nvSpPr>
        <p:spPr>
          <a:xfrm>
            <a:off x="6096000" y="4148317"/>
            <a:ext cx="573172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8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cubes long.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8FFD56DA-02B4-B946-BB0E-EC23136B418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4758" y="2707774"/>
            <a:ext cx="3604126" cy="3604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6472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compare lengths and heights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image, fill in the blank within the sentence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5" name="Rounded Rectangle 4">
            <a:extLst>
              <a:ext uri="{FF2B5EF4-FFF2-40B4-BE49-F238E27FC236}">
                <a16:creationId xmlns="" xmlns:a16="http://schemas.microsoft.com/office/drawing/2014/main" id="{48412727-F99B-A64A-A967-A468619569C0}"/>
              </a:ext>
            </a:extLst>
          </p:cNvPr>
          <p:cNvSpPr/>
          <p:nvPr/>
        </p:nvSpPr>
        <p:spPr>
          <a:xfrm>
            <a:off x="6096000" y="4148317"/>
            <a:ext cx="573172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cubes long.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C880D864-E5AE-F547-84EA-4C68EC9A4B6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4757" y="2707774"/>
            <a:ext cx="3604127" cy="3604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513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non-standard units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Success criteria: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use a series of equal non-standard units, like cubes, hands and straws, to measure length and height 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 I can explain my reasoning when using a series of equal non-standard units, like cubes, hands and straws, to measure length and height 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49F46F5-B8A3-5848-8248-C9D634933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199" y="6298060"/>
            <a:ext cx="10515599" cy="365125"/>
          </a:xfrm>
        </p:spPr>
        <p:txBody>
          <a:bodyPr/>
          <a:lstStyle/>
          <a:p>
            <a:r>
              <a:rPr lang="en-GB" sz="1400" dirty="0" smtClean="0"/>
              <a:t>Stage </a:t>
            </a:r>
            <a:r>
              <a:rPr lang="en-GB" sz="1400" dirty="0"/>
              <a:t>1 – Spring Block 3 – Length and Height – Lesson 2 – To be able to measure length using non-standard units</a:t>
            </a:r>
          </a:p>
        </p:txBody>
      </p:sp>
    </p:spTree>
    <p:extLst>
      <p:ext uri="{BB962C8B-B14F-4D97-AF65-F5344CB8AC3E}">
        <p14:creationId xmlns:p14="http://schemas.microsoft.com/office/powerpoint/2010/main" val="434688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compare lengths and heights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image, fill in the blank within the sentence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5" name="Rounded Rectangle 4">
            <a:extLst>
              <a:ext uri="{FF2B5EF4-FFF2-40B4-BE49-F238E27FC236}">
                <a16:creationId xmlns="" xmlns:a16="http://schemas.microsoft.com/office/drawing/2014/main" id="{48412727-F99B-A64A-A967-A468619569C0}"/>
              </a:ext>
            </a:extLst>
          </p:cNvPr>
          <p:cNvSpPr/>
          <p:nvPr/>
        </p:nvSpPr>
        <p:spPr>
          <a:xfrm>
            <a:off x="6096000" y="4148317"/>
            <a:ext cx="573172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5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cubes long.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C880D864-E5AE-F547-84EA-4C68EC9A4B6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4757" y="2707774"/>
            <a:ext cx="3604127" cy="3604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4440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compare lengths and heights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image, fill in the blank within the sentence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5" name="Rounded Rectangle 4">
            <a:extLst>
              <a:ext uri="{FF2B5EF4-FFF2-40B4-BE49-F238E27FC236}">
                <a16:creationId xmlns="" xmlns:a16="http://schemas.microsoft.com/office/drawing/2014/main" id="{48412727-F99B-A64A-A967-A468619569C0}"/>
              </a:ext>
            </a:extLst>
          </p:cNvPr>
          <p:cNvSpPr/>
          <p:nvPr/>
        </p:nvSpPr>
        <p:spPr>
          <a:xfrm>
            <a:off x="6096000" y="4148317"/>
            <a:ext cx="573172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counters long.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E7433DEC-99B1-A644-B545-4DE4AA681AC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4758" y="2707774"/>
            <a:ext cx="3604126" cy="3604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2005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compare lengths and heights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image, fill in the blank within the sentence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5" name="Rounded Rectangle 4">
            <a:extLst>
              <a:ext uri="{FF2B5EF4-FFF2-40B4-BE49-F238E27FC236}">
                <a16:creationId xmlns="" xmlns:a16="http://schemas.microsoft.com/office/drawing/2014/main" id="{48412727-F99B-A64A-A967-A468619569C0}"/>
              </a:ext>
            </a:extLst>
          </p:cNvPr>
          <p:cNvSpPr/>
          <p:nvPr/>
        </p:nvSpPr>
        <p:spPr>
          <a:xfrm>
            <a:off x="6096000" y="4148317"/>
            <a:ext cx="573172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10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counters long.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E7433DEC-99B1-A644-B545-4DE4AA681AC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4758" y="2707774"/>
            <a:ext cx="3604126" cy="3604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4309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compare lengths and heights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image, fill in the blank within the sentence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5" name="Rounded Rectangle 4">
            <a:extLst>
              <a:ext uri="{FF2B5EF4-FFF2-40B4-BE49-F238E27FC236}">
                <a16:creationId xmlns="" xmlns:a16="http://schemas.microsoft.com/office/drawing/2014/main" id="{48412727-F99B-A64A-A967-A468619569C0}"/>
              </a:ext>
            </a:extLst>
          </p:cNvPr>
          <p:cNvSpPr/>
          <p:nvPr/>
        </p:nvSpPr>
        <p:spPr>
          <a:xfrm>
            <a:off x="6096000" y="4148317"/>
            <a:ext cx="573172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cubes long.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04592669-DB8C-5F43-B93D-319B4AFA5B6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4756" y="2707774"/>
            <a:ext cx="3604127" cy="3604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1804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compare lengths and heights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image, fill in the blank within the sentence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5" name="Rounded Rectangle 4">
            <a:extLst>
              <a:ext uri="{FF2B5EF4-FFF2-40B4-BE49-F238E27FC236}">
                <a16:creationId xmlns="" xmlns:a16="http://schemas.microsoft.com/office/drawing/2014/main" id="{48412727-F99B-A64A-A967-A468619569C0}"/>
              </a:ext>
            </a:extLst>
          </p:cNvPr>
          <p:cNvSpPr/>
          <p:nvPr/>
        </p:nvSpPr>
        <p:spPr>
          <a:xfrm>
            <a:off x="6096000" y="4148317"/>
            <a:ext cx="573172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4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cubes long.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04592669-DB8C-5F43-B93D-319B4AFA5B6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4756" y="2707774"/>
            <a:ext cx="3604127" cy="3604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0842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compare lengths and heights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image, fill in the blank within the sentence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5" name="Rounded Rectangle 4">
            <a:extLst>
              <a:ext uri="{FF2B5EF4-FFF2-40B4-BE49-F238E27FC236}">
                <a16:creationId xmlns="" xmlns:a16="http://schemas.microsoft.com/office/drawing/2014/main" id="{48412727-F99B-A64A-A967-A468619569C0}"/>
              </a:ext>
            </a:extLst>
          </p:cNvPr>
          <p:cNvSpPr/>
          <p:nvPr/>
        </p:nvSpPr>
        <p:spPr>
          <a:xfrm>
            <a:off x="6096000" y="4148317"/>
            <a:ext cx="573172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cubes long.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D3CF5A91-2CEC-344B-B06A-B6FB3A5F58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4757" y="2707774"/>
            <a:ext cx="3604127" cy="3604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95010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compare lengths and heights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image, fill in the blank within the sentence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5" name="Rounded Rectangle 4">
            <a:extLst>
              <a:ext uri="{FF2B5EF4-FFF2-40B4-BE49-F238E27FC236}">
                <a16:creationId xmlns="" xmlns:a16="http://schemas.microsoft.com/office/drawing/2014/main" id="{48412727-F99B-A64A-A967-A468619569C0}"/>
              </a:ext>
            </a:extLst>
          </p:cNvPr>
          <p:cNvSpPr/>
          <p:nvPr/>
        </p:nvSpPr>
        <p:spPr>
          <a:xfrm>
            <a:off x="6096000" y="4148317"/>
            <a:ext cx="573172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6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cubes long.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D3CF5A91-2CEC-344B-B06A-B6FB3A5F58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4757" y="2707774"/>
            <a:ext cx="3604127" cy="3604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8821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compare lengths and heights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image, fill in the blank within the sentence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5" name="Rounded Rectangle 4">
            <a:extLst>
              <a:ext uri="{FF2B5EF4-FFF2-40B4-BE49-F238E27FC236}">
                <a16:creationId xmlns="" xmlns:a16="http://schemas.microsoft.com/office/drawing/2014/main" id="{48412727-F99B-A64A-A967-A468619569C0}"/>
              </a:ext>
            </a:extLst>
          </p:cNvPr>
          <p:cNvSpPr/>
          <p:nvPr/>
        </p:nvSpPr>
        <p:spPr>
          <a:xfrm>
            <a:off x="6096000" y="4148317"/>
            <a:ext cx="573172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counters long.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FA97A8F8-CAFD-B94D-A24A-67905FC45C3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4758" y="2707774"/>
            <a:ext cx="3604126" cy="3604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7777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compare lengths and heights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image, fill in the blank within the sentence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5" name="Rounded Rectangle 4">
            <a:extLst>
              <a:ext uri="{FF2B5EF4-FFF2-40B4-BE49-F238E27FC236}">
                <a16:creationId xmlns="" xmlns:a16="http://schemas.microsoft.com/office/drawing/2014/main" id="{48412727-F99B-A64A-A967-A468619569C0}"/>
              </a:ext>
            </a:extLst>
          </p:cNvPr>
          <p:cNvSpPr/>
          <p:nvPr/>
        </p:nvSpPr>
        <p:spPr>
          <a:xfrm>
            <a:off x="6096000" y="4148317"/>
            <a:ext cx="573172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7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counters long.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FA97A8F8-CAFD-B94D-A24A-67905FC45C3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4758" y="2707774"/>
            <a:ext cx="3604126" cy="3604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53222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compare lengths and heights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image, fill in the blank within the sentence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5" name="Rounded Rectangle 4">
            <a:extLst>
              <a:ext uri="{FF2B5EF4-FFF2-40B4-BE49-F238E27FC236}">
                <a16:creationId xmlns="" xmlns:a16="http://schemas.microsoft.com/office/drawing/2014/main" id="{48412727-F99B-A64A-A967-A468619569C0}"/>
              </a:ext>
            </a:extLst>
          </p:cNvPr>
          <p:cNvSpPr/>
          <p:nvPr/>
        </p:nvSpPr>
        <p:spPr>
          <a:xfrm>
            <a:off x="6096000" y="4148317"/>
            <a:ext cx="573172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cubes long.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B0645461-6010-8B4E-8C66-F16D47173CC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4758" y="2707774"/>
            <a:ext cx="3604126" cy="3604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548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non-standard units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Starter: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one doesn’t belong?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/>
            </a:r>
            <a:br>
              <a:rPr lang="en-GB" sz="2200" dirty="0"/>
            </a:b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Explain your answer.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CF1E9339-B346-D04C-A987-BD9F784CC6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5734" y="1096963"/>
            <a:ext cx="5080000" cy="5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4679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compare lengths and heights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image, fill in the blank within the sentence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5" name="Rounded Rectangle 4">
            <a:extLst>
              <a:ext uri="{FF2B5EF4-FFF2-40B4-BE49-F238E27FC236}">
                <a16:creationId xmlns="" xmlns:a16="http://schemas.microsoft.com/office/drawing/2014/main" id="{48412727-F99B-A64A-A967-A468619569C0}"/>
              </a:ext>
            </a:extLst>
          </p:cNvPr>
          <p:cNvSpPr/>
          <p:nvPr/>
        </p:nvSpPr>
        <p:spPr>
          <a:xfrm>
            <a:off x="6096000" y="4148317"/>
            <a:ext cx="573172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10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cubes long.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B0645461-6010-8B4E-8C66-F16D47173CC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4758" y="2707774"/>
            <a:ext cx="3604126" cy="3604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1602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compare lengths and heights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image, fill in the blank within the sentence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5" name="Rounded Rectangle 4">
            <a:extLst>
              <a:ext uri="{FF2B5EF4-FFF2-40B4-BE49-F238E27FC236}">
                <a16:creationId xmlns="" xmlns:a16="http://schemas.microsoft.com/office/drawing/2014/main" id="{48412727-F99B-A64A-A967-A468619569C0}"/>
              </a:ext>
            </a:extLst>
          </p:cNvPr>
          <p:cNvSpPr/>
          <p:nvPr/>
        </p:nvSpPr>
        <p:spPr>
          <a:xfrm>
            <a:off x="6096000" y="4148317"/>
            <a:ext cx="573172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counters long.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0728AB26-5A05-A54C-A912-FAB3EF1D5DE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4758" y="2402200"/>
            <a:ext cx="4317322" cy="4317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79245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compare lengths and heights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image, fill in the blank within the sentence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5" name="Rounded Rectangle 4">
            <a:extLst>
              <a:ext uri="{FF2B5EF4-FFF2-40B4-BE49-F238E27FC236}">
                <a16:creationId xmlns="" xmlns:a16="http://schemas.microsoft.com/office/drawing/2014/main" id="{48412727-F99B-A64A-A967-A468619569C0}"/>
              </a:ext>
            </a:extLst>
          </p:cNvPr>
          <p:cNvSpPr/>
          <p:nvPr/>
        </p:nvSpPr>
        <p:spPr>
          <a:xfrm>
            <a:off x="6096000" y="4148317"/>
            <a:ext cx="573172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3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counters long.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0728AB26-5A05-A54C-A912-FAB3EF1D5DE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4758" y="2402200"/>
            <a:ext cx="4317322" cy="4317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68372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compare lengths and heights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image, fill in the blank within the sentence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5" name="Rounded Rectangle 4">
            <a:extLst>
              <a:ext uri="{FF2B5EF4-FFF2-40B4-BE49-F238E27FC236}">
                <a16:creationId xmlns="" xmlns:a16="http://schemas.microsoft.com/office/drawing/2014/main" id="{48412727-F99B-A64A-A967-A468619569C0}"/>
              </a:ext>
            </a:extLst>
          </p:cNvPr>
          <p:cNvSpPr/>
          <p:nvPr/>
        </p:nvSpPr>
        <p:spPr>
          <a:xfrm>
            <a:off x="6096000" y="4148317"/>
            <a:ext cx="573172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cubes long.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DEAA3388-0301-474D-9607-7F431C5EC3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4758" y="2707774"/>
            <a:ext cx="3604127" cy="3604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56193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compare lengths and heights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image, fill in the blank within the sentence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5" name="Rounded Rectangle 4">
            <a:extLst>
              <a:ext uri="{FF2B5EF4-FFF2-40B4-BE49-F238E27FC236}">
                <a16:creationId xmlns="" xmlns:a16="http://schemas.microsoft.com/office/drawing/2014/main" id="{48412727-F99B-A64A-A967-A468619569C0}"/>
              </a:ext>
            </a:extLst>
          </p:cNvPr>
          <p:cNvSpPr/>
          <p:nvPr/>
        </p:nvSpPr>
        <p:spPr>
          <a:xfrm>
            <a:off x="6096000" y="4148317"/>
            <a:ext cx="573172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7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cubes long.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DEAA3388-0301-474D-9607-7F431C5EC3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4758" y="2707774"/>
            <a:ext cx="3604127" cy="3604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996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compare lengths and heights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1: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images below, fill in the blanks within the sentences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5" name="Rounded Rectangle 4">
            <a:extLst>
              <a:ext uri="{FF2B5EF4-FFF2-40B4-BE49-F238E27FC236}">
                <a16:creationId xmlns="" xmlns:a16="http://schemas.microsoft.com/office/drawing/2014/main" id="{48412727-F99B-A64A-A967-A468619569C0}"/>
              </a:ext>
            </a:extLst>
          </p:cNvPr>
          <p:cNvSpPr/>
          <p:nvPr/>
        </p:nvSpPr>
        <p:spPr>
          <a:xfrm>
            <a:off x="6096000" y="3131231"/>
            <a:ext cx="573172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cubes long.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5329667D-326E-254B-BA4D-CC919189565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4755" y="1690688"/>
            <a:ext cx="3604128" cy="3604128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="" xmlns:a16="http://schemas.microsoft.com/office/drawing/2014/main" id="{ABB9B76A-A501-D24A-9E15-4967E745B66B}"/>
              </a:ext>
            </a:extLst>
          </p:cNvPr>
          <p:cNvSpPr/>
          <p:nvPr/>
        </p:nvSpPr>
        <p:spPr>
          <a:xfrm>
            <a:off x="6096000" y="4456794"/>
            <a:ext cx="573172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counters long.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="" xmlns:a16="http://schemas.microsoft.com/office/drawing/2014/main" id="{5E785E20-4E18-9442-9C1E-64AFB8E5BBD4}"/>
              </a:ext>
            </a:extLst>
          </p:cNvPr>
          <p:cNvSpPr/>
          <p:nvPr/>
        </p:nvSpPr>
        <p:spPr>
          <a:xfrm>
            <a:off x="6096000" y="5815443"/>
            <a:ext cx="573172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cubes long.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860C831A-0387-794B-A459-AA50337813B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4754" y="4374900"/>
            <a:ext cx="3604126" cy="360412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D699D576-6E87-8A46-9A1C-AE4BE3CE34A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4753" y="3016249"/>
            <a:ext cx="3604127" cy="3604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93104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compare lengths and heights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1: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images below, fill in the blanks within the sentences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5" name="Rounded Rectangle 4">
            <a:extLst>
              <a:ext uri="{FF2B5EF4-FFF2-40B4-BE49-F238E27FC236}">
                <a16:creationId xmlns="" xmlns:a16="http://schemas.microsoft.com/office/drawing/2014/main" id="{48412727-F99B-A64A-A967-A468619569C0}"/>
              </a:ext>
            </a:extLst>
          </p:cNvPr>
          <p:cNvSpPr/>
          <p:nvPr/>
        </p:nvSpPr>
        <p:spPr>
          <a:xfrm>
            <a:off x="6096000" y="3131231"/>
            <a:ext cx="573172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2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cubes long.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5329667D-326E-254B-BA4D-CC919189565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4755" y="1690688"/>
            <a:ext cx="3604128" cy="3604128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="" xmlns:a16="http://schemas.microsoft.com/office/drawing/2014/main" id="{ABB9B76A-A501-D24A-9E15-4967E745B66B}"/>
              </a:ext>
            </a:extLst>
          </p:cNvPr>
          <p:cNvSpPr/>
          <p:nvPr/>
        </p:nvSpPr>
        <p:spPr>
          <a:xfrm>
            <a:off x="6096000" y="4456794"/>
            <a:ext cx="573172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5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counters long.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="" xmlns:a16="http://schemas.microsoft.com/office/drawing/2014/main" id="{5E785E20-4E18-9442-9C1E-64AFB8E5BBD4}"/>
              </a:ext>
            </a:extLst>
          </p:cNvPr>
          <p:cNvSpPr/>
          <p:nvPr/>
        </p:nvSpPr>
        <p:spPr>
          <a:xfrm>
            <a:off x="6096000" y="5815443"/>
            <a:ext cx="573172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9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cubes long.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860C831A-0387-794B-A459-AA50337813B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4754" y="4374900"/>
            <a:ext cx="3604126" cy="360412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298325D0-15D2-9545-8B6C-EB56C34048F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4753" y="3016249"/>
            <a:ext cx="3604127" cy="3604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41554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compare lengths and heights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1 (continued):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Choose different pieces of equipment from your classroom and measure their length using cubes.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9" name="Rounded Rectangle 8">
            <a:extLst>
              <a:ext uri="{FF2B5EF4-FFF2-40B4-BE49-F238E27FC236}">
                <a16:creationId xmlns="" xmlns:a16="http://schemas.microsoft.com/office/drawing/2014/main" id="{5E785E20-4E18-9442-9C1E-64AFB8E5BBD4}"/>
              </a:ext>
            </a:extLst>
          </p:cNvPr>
          <p:cNvSpPr/>
          <p:nvPr/>
        </p:nvSpPr>
        <p:spPr>
          <a:xfrm>
            <a:off x="6170277" y="5332234"/>
            <a:ext cx="5183523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i="1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9 cubes long.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860C831A-0387-794B-A459-AA50337813B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6397" y="3891691"/>
            <a:ext cx="3604126" cy="3604126"/>
          </a:xfrm>
          <a:prstGeom prst="rect">
            <a:avLst/>
          </a:prstGeom>
        </p:spPr>
      </p:pic>
      <p:sp>
        <p:nvSpPr>
          <p:cNvPr id="10" name="Rounded Rectangle 9">
            <a:extLst>
              <a:ext uri="{FF2B5EF4-FFF2-40B4-BE49-F238E27FC236}">
                <a16:creationId xmlns="" xmlns:a16="http://schemas.microsoft.com/office/drawing/2014/main" id="{7BB43269-7740-2249-8B4B-20FA7EB8E005}"/>
              </a:ext>
            </a:extLst>
          </p:cNvPr>
          <p:cNvSpPr/>
          <p:nvPr/>
        </p:nvSpPr>
        <p:spPr>
          <a:xfrm>
            <a:off x="6170277" y="3532461"/>
            <a:ext cx="5183523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i="1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eraser is 4 cubes long.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D0722AF4-E53D-4E42-A2F5-6D808A3867B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9035" y="2091918"/>
            <a:ext cx="3604126" cy="3604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70394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compare lengths and heights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1 (continued):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Choose different pieces of equipment from your classroom and measure their length using cubes.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9" name="Rounded Rectangle 8">
            <a:extLst>
              <a:ext uri="{FF2B5EF4-FFF2-40B4-BE49-F238E27FC236}">
                <a16:creationId xmlns="" xmlns:a16="http://schemas.microsoft.com/office/drawing/2014/main" id="{5E785E20-4E18-9442-9C1E-64AFB8E5BBD4}"/>
              </a:ext>
            </a:extLst>
          </p:cNvPr>
          <p:cNvSpPr/>
          <p:nvPr/>
        </p:nvSpPr>
        <p:spPr>
          <a:xfrm>
            <a:off x="6170277" y="5204401"/>
            <a:ext cx="5183523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i="1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9 cubes long.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860C831A-0387-794B-A459-AA50337813B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9035" y="3639899"/>
            <a:ext cx="3604126" cy="3604126"/>
          </a:xfrm>
          <a:prstGeom prst="rect">
            <a:avLst/>
          </a:prstGeom>
        </p:spPr>
      </p:pic>
      <p:sp>
        <p:nvSpPr>
          <p:cNvPr id="10" name="Rounded Rectangle 9">
            <a:extLst>
              <a:ext uri="{FF2B5EF4-FFF2-40B4-BE49-F238E27FC236}">
                <a16:creationId xmlns="" xmlns:a16="http://schemas.microsoft.com/office/drawing/2014/main" id="{7BB43269-7740-2249-8B4B-20FA7EB8E005}"/>
              </a:ext>
            </a:extLst>
          </p:cNvPr>
          <p:cNvSpPr/>
          <p:nvPr/>
        </p:nvSpPr>
        <p:spPr>
          <a:xfrm>
            <a:off x="6170277" y="3532461"/>
            <a:ext cx="5183523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i="1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eraser is 4 cubes long.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D0722AF4-E53D-4E42-A2F5-6D808A3867B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9035" y="2089628"/>
            <a:ext cx="3604126" cy="360412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232A6FB3-B1B6-4347-A3F7-BF72E882DA61}"/>
              </a:ext>
            </a:extLst>
          </p:cNvPr>
          <p:cNvSpPr/>
          <p:nvPr/>
        </p:nvSpPr>
        <p:spPr>
          <a:xfrm>
            <a:off x="3748680" y="6140174"/>
            <a:ext cx="441980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rgbClr val="23D160"/>
              </a:buClr>
              <a:buSzPct val="85000"/>
            </a:pPr>
            <a:r>
              <a:rPr lang="en-GB" sz="3000" b="1" dirty="0">
                <a:solidFill>
                  <a:srgbClr val="FF3860"/>
                </a:solidFill>
              </a:rPr>
              <a:t>Teacher / peer assessment</a:t>
            </a:r>
          </a:p>
        </p:txBody>
      </p:sp>
    </p:spTree>
    <p:extLst>
      <p:ext uri="{BB962C8B-B14F-4D97-AF65-F5344CB8AC3E}">
        <p14:creationId xmlns:p14="http://schemas.microsoft.com/office/powerpoint/2010/main" val="152842890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compare lengths and heights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2: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Mr Smith is six books tall.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Working in pairs, choose different pieces of equipment from your classroom and measure your partner’s height.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Keep a record of your measurements.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i="1" dirty="0"/>
              <a:t>Is it easier to measure them lying down or standing up?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E1B050AD-0800-2E48-9224-E4C52206DC4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87871" y="2572834"/>
            <a:ext cx="3604129" cy="3604129"/>
          </a:xfrm>
          <a:prstGeom prst="rect">
            <a:avLst/>
          </a:prstGeom>
        </p:spPr>
      </p:pic>
      <p:sp>
        <p:nvSpPr>
          <p:cNvPr id="15" name="Rounded Rectangle 14">
            <a:extLst>
              <a:ext uri="{FF2B5EF4-FFF2-40B4-BE49-F238E27FC236}">
                <a16:creationId xmlns="" xmlns:a16="http://schemas.microsoft.com/office/drawing/2014/main" id="{2655A744-CEEE-0E41-B804-2DB3346720EC}"/>
              </a:ext>
            </a:extLst>
          </p:cNvPr>
          <p:cNvSpPr/>
          <p:nvPr/>
        </p:nvSpPr>
        <p:spPr>
          <a:xfrm>
            <a:off x="838200" y="4535488"/>
            <a:ext cx="4909457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i="1" u="sng" dirty="0" err="1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Mr</a:t>
            </a:r>
            <a:r>
              <a:rPr lang="en-US" sz="2400" i="1" u="sng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Smith</a:t>
            </a:r>
            <a:r>
              <a:rPr lang="en-US" sz="2400" i="1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is </a:t>
            </a:r>
            <a:r>
              <a:rPr lang="en-US" sz="2400" i="1" u="sng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six books</a:t>
            </a:r>
            <a:r>
              <a:rPr lang="en-US" sz="2400" i="1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tall.</a:t>
            </a:r>
          </a:p>
        </p:txBody>
      </p:sp>
    </p:spTree>
    <p:extLst>
      <p:ext uri="{BB962C8B-B14F-4D97-AF65-F5344CB8AC3E}">
        <p14:creationId xmlns:p14="http://schemas.microsoft.com/office/powerpoint/2010/main" val="7121993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non-standard units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Starter: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one doesn’t belong?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/>
            </a:r>
            <a:br>
              <a:rPr lang="en-GB" sz="2200" dirty="0"/>
            </a:br>
            <a:r>
              <a:rPr lang="en-GB" sz="2200" dirty="0"/>
              <a:t/>
            </a:r>
            <a:br>
              <a:rPr lang="en-GB" sz="2200" dirty="0"/>
            </a:b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The green boat doesn’t belong. </a:t>
            </a:r>
            <a:br>
              <a:rPr lang="en-GB" sz="2200" dirty="0">
                <a:solidFill>
                  <a:srgbClr val="FF3860"/>
                </a:solidFill>
              </a:rPr>
            </a:br>
            <a:r>
              <a:rPr lang="en-GB" sz="2200" dirty="0">
                <a:solidFill>
                  <a:srgbClr val="FF3860"/>
                </a:solidFill>
              </a:rPr>
              <a:t>The other boats are three cubes long. The green boat is four cubes long.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CF1E9339-B346-D04C-A987-BD9F784CC6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5734" y="1096963"/>
            <a:ext cx="5080000" cy="5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09578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compare lengths and heights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2: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Mr Smith is six books tall.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Working in pairs, choose different pieces of equipment from your classroom and measure your partner’s height.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Keep a record of your measurements.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b="1" dirty="0">
                <a:solidFill>
                  <a:srgbClr val="FF3860"/>
                </a:solidFill>
              </a:rPr>
              <a:t>Teacher / peer assessment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E1B050AD-0800-2E48-9224-E4C52206DC4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87871" y="2572834"/>
            <a:ext cx="3604129" cy="3604129"/>
          </a:xfrm>
          <a:prstGeom prst="rect">
            <a:avLst/>
          </a:prstGeom>
        </p:spPr>
      </p:pic>
      <p:sp>
        <p:nvSpPr>
          <p:cNvPr id="5" name="Rounded Rectangle 4">
            <a:extLst>
              <a:ext uri="{FF2B5EF4-FFF2-40B4-BE49-F238E27FC236}">
                <a16:creationId xmlns="" xmlns:a16="http://schemas.microsoft.com/office/drawing/2014/main" id="{2CF3A1C8-AD9C-7742-91D9-B43F4C6C6C91}"/>
              </a:ext>
            </a:extLst>
          </p:cNvPr>
          <p:cNvSpPr/>
          <p:nvPr/>
        </p:nvSpPr>
        <p:spPr>
          <a:xfrm>
            <a:off x="838200" y="4535488"/>
            <a:ext cx="4909457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i="1" u="sng" dirty="0" err="1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Mr</a:t>
            </a:r>
            <a:r>
              <a:rPr lang="en-US" sz="2400" i="1" u="sng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Smith</a:t>
            </a:r>
            <a:r>
              <a:rPr lang="en-US" sz="2400" i="1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is </a:t>
            </a:r>
            <a:r>
              <a:rPr lang="en-US" sz="2400" i="1" u="sng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six books</a:t>
            </a:r>
            <a:r>
              <a:rPr lang="en-US" sz="2400" i="1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tall.</a:t>
            </a:r>
          </a:p>
        </p:txBody>
      </p:sp>
    </p:spTree>
    <p:extLst>
      <p:ext uri="{BB962C8B-B14F-4D97-AF65-F5344CB8AC3E}">
        <p14:creationId xmlns:p14="http://schemas.microsoft.com/office/powerpoint/2010/main" val="126038205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compare lengths and heights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347246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3: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is longer…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i="1" dirty="0"/>
          </a:p>
          <a:p>
            <a:pPr>
              <a:buClr>
                <a:srgbClr val="23D160"/>
              </a:buClr>
              <a:buSzPct val="85000"/>
            </a:pPr>
            <a:r>
              <a:rPr lang="en-GB" sz="2200" dirty="0"/>
              <a:t>your school bag or your pencil case? </a:t>
            </a:r>
          </a:p>
          <a:p>
            <a:pPr>
              <a:buClr>
                <a:srgbClr val="23D160"/>
              </a:buClr>
              <a:buSzPct val="85000"/>
            </a:pPr>
            <a:r>
              <a:rPr lang="en-GB" sz="2200" dirty="0"/>
              <a:t>your shoe or your coat?</a:t>
            </a:r>
          </a:p>
          <a:p>
            <a:pPr>
              <a:buClr>
                <a:srgbClr val="23D160"/>
              </a:buClr>
              <a:buSzPct val="85000"/>
            </a:pPr>
            <a:r>
              <a:rPr lang="en-GB" sz="2200" dirty="0"/>
              <a:t>between two items you’ve chosen?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Choose a piece of mathematical equipment to use as a measurement unit to prove your response each time.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B73236F5-BB7C-FC42-A734-6416DB5B9DB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97127" y="1607566"/>
            <a:ext cx="3415371" cy="341537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="" xmlns:a16="http://schemas.microsoft.com/office/drawing/2014/main" id="{EB7D4A9E-C654-DF42-8D7E-0621502C85F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58826" y="3758131"/>
            <a:ext cx="435305" cy="44874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="" xmlns:a16="http://schemas.microsoft.com/office/drawing/2014/main" id="{66CD019E-2109-FB4C-953F-38B2B005464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32204" y="3758131"/>
            <a:ext cx="435305" cy="448747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="" xmlns:a16="http://schemas.microsoft.com/office/drawing/2014/main" id="{EB3CA6B9-36BE-A240-8C88-133C9CB61D0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0783" y="3758131"/>
            <a:ext cx="435305" cy="448747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="" xmlns:a16="http://schemas.microsoft.com/office/drawing/2014/main" id="{9A08E995-1FD0-9646-B4AE-0CA11E47FD7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4161" y="3758131"/>
            <a:ext cx="435305" cy="448747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="" xmlns:a16="http://schemas.microsoft.com/office/drawing/2014/main" id="{A7BB29E2-DFFE-B049-A47C-26E3734CD49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9969" y="3758130"/>
            <a:ext cx="435305" cy="44874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67D0645F-DCF9-9F4A-9085-B8CD7624E6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44624" y="1883523"/>
            <a:ext cx="414246" cy="1961578"/>
          </a:xfrm>
          <a:prstGeom prst="rect">
            <a:avLst/>
          </a:prstGeom>
        </p:spPr>
      </p:pic>
      <p:sp>
        <p:nvSpPr>
          <p:cNvPr id="56" name="Rounded Rectangle 55">
            <a:extLst>
              <a:ext uri="{FF2B5EF4-FFF2-40B4-BE49-F238E27FC236}">
                <a16:creationId xmlns="" xmlns:a16="http://schemas.microsoft.com/office/drawing/2014/main" id="{12D975DE-52CE-F742-B905-9908554FA014}"/>
              </a:ext>
            </a:extLst>
          </p:cNvPr>
          <p:cNvSpPr/>
          <p:nvPr/>
        </p:nvSpPr>
        <p:spPr>
          <a:xfrm>
            <a:off x="838200" y="5815443"/>
            <a:ext cx="7758927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i="1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My school bag is longer than my pencil case.</a:t>
            </a:r>
          </a:p>
        </p:txBody>
      </p:sp>
    </p:spTree>
    <p:extLst>
      <p:ext uri="{BB962C8B-B14F-4D97-AF65-F5344CB8AC3E}">
        <p14:creationId xmlns:p14="http://schemas.microsoft.com/office/powerpoint/2010/main" val="42947470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compare lengths and heights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347246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Activity 3: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is longer…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i="1" dirty="0"/>
          </a:p>
          <a:p>
            <a:pPr>
              <a:buClr>
                <a:srgbClr val="23D160"/>
              </a:buClr>
              <a:buSzPct val="85000"/>
            </a:pPr>
            <a:r>
              <a:rPr lang="en-GB" sz="2200" dirty="0"/>
              <a:t>your school bag or your pencil case? </a:t>
            </a:r>
          </a:p>
          <a:p>
            <a:pPr>
              <a:buClr>
                <a:srgbClr val="23D160"/>
              </a:buClr>
              <a:buSzPct val="85000"/>
            </a:pPr>
            <a:r>
              <a:rPr lang="en-GB" sz="2200" dirty="0"/>
              <a:t>your shoe or your coat?</a:t>
            </a:r>
          </a:p>
          <a:p>
            <a:pPr>
              <a:buClr>
                <a:srgbClr val="23D160"/>
              </a:buClr>
              <a:buSzPct val="85000"/>
            </a:pPr>
            <a:r>
              <a:rPr lang="en-GB" sz="2200" dirty="0"/>
              <a:t>between two items you’ve chosen?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Choose a piece of mathematical equipment to use as a measurement unit to prove your response each time.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b="1" dirty="0">
                <a:solidFill>
                  <a:srgbClr val="FF3860"/>
                </a:solidFill>
              </a:rPr>
              <a:t>Teacher / peer assessment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B73236F5-BB7C-FC42-A734-6416DB5B9DB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97127" y="1607566"/>
            <a:ext cx="3415371" cy="341537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="" xmlns:a16="http://schemas.microsoft.com/office/drawing/2014/main" id="{EB7D4A9E-C654-DF42-8D7E-0621502C85F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58826" y="3758131"/>
            <a:ext cx="435305" cy="44874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="" xmlns:a16="http://schemas.microsoft.com/office/drawing/2014/main" id="{66CD019E-2109-FB4C-953F-38B2B005464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32204" y="3758131"/>
            <a:ext cx="435305" cy="448747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="" xmlns:a16="http://schemas.microsoft.com/office/drawing/2014/main" id="{EB3CA6B9-36BE-A240-8C88-133C9CB61D0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0783" y="3758131"/>
            <a:ext cx="435305" cy="448747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="" xmlns:a16="http://schemas.microsoft.com/office/drawing/2014/main" id="{9A08E995-1FD0-9646-B4AE-0CA11E47FD7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4161" y="3758131"/>
            <a:ext cx="435305" cy="448747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="" xmlns:a16="http://schemas.microsoft.com/office/drawing/2014/main" id="{A7BB29E2-DFFE-B049-A47C-26E3734CD49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9969" y="3758130"/>
            <a:ext cx="435305" cy="44874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67D0645F-DCF9-9F4A-9085-B8CD7624E6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44624" y="1883523"/>
            <a:ext cx="414246" cy="1961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90695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compare lengths and heights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347246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Activity 4: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James says, “The toys are different lengths.”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Do you agree?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Explain your answer.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2ADC7A12-348E-DD47-81D8-6D1D4FE141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5446" y="1412875"/>
            <a:ext cx="5080000" cy="5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3591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compare lengths and heights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347246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Activity 4: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James says, “The toys are different lengths.”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No, I do not agree. They are the same length, but have been measured using different pieces of equipment.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2ADC7A12-348E-DD47-81D8-6D1D4FE141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5446" y="1412875"/>
            <a:ext cx="5080000" cy="5080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E5A4CE87-EF81-7548-BED7-C4FE533E226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21467" y="5897122"/>
            <a:ext cx="748816" cy="77193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499B05E2-835A-2D4E-B47E-AFE497BCF39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8406" y="5897123"/>
            <a:ext cx="748816" cy="77193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0E0296FD-095A-B148-8F5A-8BF5003FD65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5345" y="5897123"/>
            <a:ext cx="748816" cy="77193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F28AB285-EEEF-E54D-9A53-8441AA2ED7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92284" y="5897121"/>
            <a:ext cx="748816" cy="771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59756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/>
              <a:t>To be able to measure length using non-standard units</a:t>
            </a:r>
            <a:endParaRPr lang="en-GB" dirty="0"/>
          </a:p>
        </p:txBody>
      </p:sp>
      <p:sp>
        <p:nvSpPr>
          <p:cNvPr id="16" name="Content Placeholder 2">
            <a:extLst>
              <a:ext uri="{FF2B5EF4-FFF2-40B4-BE49-F238E27FC236}">
                <a16:creationId xmlns="" xmlns:a16="http://schemas.microsoft.com/office/drawing/2014/main" id="{FD4B1EFD-B848-FA40-91D2-C490C8552E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>
                <a:solidFill>
                  <a:srgbClr val="3273DC"/>
                </a:solidFill>
              </a:rPr>
              <a:t>Evaluation: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3273DC"/>
                </a:solidFill>
              </a:rPr>
              <a:t>Do you agree with </a:t>
            </a:r>
            <a:r>
              <a:rPr lang="en-GB" sz="2200" dirty="0" err="1">
                <a:solidFill>
                  <a:srgbClr val="3273DC"/>
                </a:solidFill>
              </a:rPr>
              <a:t>Astrobee</a:t>
            </a:r>
            <a:r>
              <a:rPr lang="en-GB" sz="2200" dirty="0">
                <a:solidFill>
                  <a:srgbClr val="3273DC"/>
                </a:solidFill>
              </a:rPr>
              <a:t>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3273DC"/>
                </a:solidFill>
              </a:rPr>
              <a:t>Explain your answer.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961007E7-DA24-0541-8BC9-13C77AF59C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6159" y="3528993"/>
            <a:ext cx="1689100" cy="12446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30D897F0-CA1B-E743-BC34-680E3D4EDA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60709" y="1257300"/>
            <a:ext cx="4354694" cy="3295052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3CA81780-71E8-1D48-9C94-ECFD7CCF7809}"/>
              </a:ext>
            </a:extLst>
          </p:cNvPr>
          <p:cNvSpPr/>
          <p:nvPr/>
        </p:nvSpPr>
        <p:spPr>
          <a:xfrm>
            <a:off x="2945781" y="2396994"/>
            <a:ext cx="33845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23D160"/>
              </a:buClr>
              <a:buSzPct val="85000"/>
            </a:pPr>
            <a:r>
              <a:rPr lang="en-GB" sz="2000" dirty="0">
                <a:solidFill>
                  <a:srgbClr val="3273DC"/>
                </a:solidFill>
                <a:latin typeface="OpenDyslexicAlta" pitchFamily="2" charset="77"/>
              </a:rPr>
              <a:t>The carrot is four cubes long.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F76C7CD7-28CA-4945-B04A-CAAEF4B722A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00475" y="988993"/>
            <a:ext cx="5080000" cy="5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47112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/>
              <a:t>To be able to measure length using non-standard units</a:t>
            </a:r>
            <a:endParaRPr lang="en-GB" dirty="0"/>
          </a:p>
        </p:txBody>
      </p:sp>
      <p:sp>
        <p:nvSpPr>
          <p:cNvPr id="16" name="Content Placeholder 2">
            <a:extLst>
              <a:ext uri="{FF2B5EF4-FFF2-40B4-BE49-F238E27FC236}">
                <a16:creationId xmlns="" xmlns:a16="http://schemas.microsoft.com/office/drawing/2014/main" id="{FD4B1EFD-B848-FA40-91D2-C490C8552E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dirty="0">
                <a:solidFill>
                  <a:srgbClr val="3273DC"/>
                </a:solidFill>
              </a:rPr>
              <a:t>Evaluation: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No, I do not agree.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 err="1">
                <a:solidFill>
                  <a:srgbClr val="FF3860"/>
                </a:solidFill>
              </a:rPr>
              <a:t>Astrobee</a:t>
            </a:r>
            <a:r>
              <a:rPr lang="en-GB" sz="2200" dirty="0">
                <a:solidFill>
                  <a:srgbClr val="FF3860"/>
                </a:solidFill>
              </a:rPr>
              <a:t> has not measured from the far left end of the carrot to the far right end of the carrot. The carrot is closer in length to seven cubes.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961007E7-DA24-0541-8BC9-13C77AF59C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6159" y="3528993"/>
            <a:ext cx="1689100" cy="12446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30D897F0-CA1B-E743-BC34-680E3D4EDA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60709" y="1257300"/>
            <a:ext cx="4354694" cy="3295052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3CA81780-71E8-1D48-9C94-ECFD7CCF7809}"/>
              </a:ext>
            </a:extLst>
          </p:cNvPr>
          <p:cNvSpPr/>
          <p:nvPr/>
        </p:nvSpPr>
        <p:spPr>
          <a:xfrm>
            <a:off x="2945781" y="2396994"/>
            <a:ext cx="33845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23D160"/>
              </a:buClr>
              <a:buSzPct val="85000"/>
            </a:pPr>
            <a:r>
              <a:rPr lang="en-GB" sz="2000" dirty="0">
                <a:solidFill>
                  <a:srgbClr val="3273DC"/>
                </a:solidFill>
                <a:latin typeface="OpenDyslexicAlta" pitchFamily="2" charset="77"/>
              </a:rPr>
              <a:t>The carrot is four cubes long.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D7E3D807-C7AD-B849-88E9-717FBB6C87A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59574" y="3428999"/>
            <a:ext cx="748816" cy="77193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CC16223A-5FE6-FA42-9BD2-9F0EFC42099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6513" y="3429000"/>
            <a:ext cx="748816" cy="77193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75E00BD4-C72E-1D49-AC49-0F6F8DAB008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73452" y="3429000"/>
            <a:ext cx="748816" cy="77193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="" xmlns:a16="http://schemas.microsoft.com/office/drawing/2014/main" id="{F703607D-3B8E-174E-AC2D-976031ACAEF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00475" y="988993"/>
            <a:ext cx="5080000" cy="5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41548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non-standard units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Success criteria: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use a series of equal non-standard units, like cubes, hands and straws, to measure length and height 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 I can explain my reasoning when using a series of equal non-standard units, like cubes, hands and straws, to measure length and height 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49F46F5-B8A3-5848-8248-C9D634933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199" y="6298060"/>
            <a:ext cx="10515599" cy="365125"/>
          </a:xfrm>
        </p:spPr>
        <p:txBody>
          <a:bodyPr/>
          <a:lstStyle/>
          <a:p>
            <a:r>
              <a:rPr lang="en-GB" sz="1400" dirty="0" smtClean="0"/>
              <a:t>Stage </a:t>
            </a:r>
            <a:r>
              <a:rPr lang="en-GB" sz="1400" dirty="0"/>
              <a:t>1 – Spring Block 3 – Length and Height – Lesson 2 – To be able to measure length using non-standard units</a:t>
            </a:r>
          </a:p>
        </p:txBody>
      </p:sp>
    </p:spTree>
    <p:extLst>
      <p:ext uri="{BB962C8B-B14F-4D97-AF65-F5344CB8AC3E}">
        <p14:creationId xmlns:p14="http://schemas.microsoft.com/office/powerpoint/2010/main" val="26809269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compare lengths and heights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image, fill in the blank within the sentence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5" name="Rounded Rectangle 4">
            <a:extLst>
              <a:ext uri="{FF2B5EF4-FFF2-40B4-BE49-F238E27FC236}">
                <a16:creationId xmlns="" xmlns:a16="http://schemas.microsoft.com/office/drawing/2014/main" id="{48412727-F99B-A64A-A967-A468619569C0}"/>
              </a:ext>
            </a:extLst>
          </p:cNvPr>
          <p:cNvSpPr/>
          <p:nvPr/>
        </p:nvSpPr>
        <p:spPr>
          <a:xfrm>
            <a:off x="6096000" y="4148317"/>
            <a:ext cx="573172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eraser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cubes long.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FECFEF8B-CD91-234F-9252-10271DA76B8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4758" y="2707774"/>
            <a:ext cx="3604126" cy="3604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5678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compare lengths and heights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image, fill in the blank within the sentence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5" name="Rounded Rectangle 4">
            <a:extLst>
              <a:ext uri="{FF2B5EF4-FFF2-40B4-BE49-F238E27FC236}">
                <a16:creationId xmlns="" xmlns:a16="http://schemas.microsoft.com/office/drawing/2014/main" id="{48412727-F99B-A64A-A967-A468619569C0}"/>
              </a:ext>
            </a:extLst>
          </p:cNvPr>
          <p:cNvSpPr/>
          <p:nvPr/>
        </p:nvSpPr>
        <p:spPr>
          <a:xfrm>
            <a:off x="6096000" y="4148317"/>
            <a:ext cx="573172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eraser is </a:t>
            </a:r>
            <a:r>
              <a:rPr lang="en-US" sz="2400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5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cubes long.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FECFEF8B-CD91-234F-9252-10271DA76B8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4758" y="2707774"/>
            <a:ext cx="3604126" cy="3604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4378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compare lengths and heights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image, fill in the blank within the sentence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5" name="Rounded Rectangle 4">
            <a:extLst>
              <a:ext uri="{FF2B5EF4-FFF2-40B4-BE49-F238E27FC236}">
                <a16:creationId xmlns="" xmlns:a16="http://schemas.microsoft.com/office/drawing/2014/main" id="{48412727-F99B-A64A-A967-A468619569C0}"/>
              </a:ext>
            </a:extLst>
          </p:cNvPr>
          <p:cNvSpPr/>
          <p:nvPr/>
        </p:nvSpPr>
        <p:spPr>
          <a:xfrm>
            <a:off x="6096000" y="4148317"/>
            <a:ext cx="573172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eraser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counters long.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B4F0FAB6-FBA7-8A45-9CEE-B76F8BB9B80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4758" y="2728205"/>
            <a:ext cx="3604127" cy="3604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8059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compare lengths and heights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image, fill in the blank within the sentence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5" name="Rounded Rectangle 4">
            <a:extLst>
              <a:ext uri="{FF2B5EF4-FFF2-40B4-BE49-F238E27FC236}">
                <a16:creationId xmlns="" xmlns:a16="http://schemas.microsoft.com/office/drawing/2014/main" id="{48412727-F99B-A64A-A967-A468619569C0}"/>
              </a:ext>
            </a:extLst>
          </p:cNvPr>
          <p:cNvSpPr/>
          <p:nvPr/>
        </p:nvSpPr>
        <p:spPr>
          <a:xfrm>
            <a:off x="6096000" y="4148317"/>
            <a:ext cx="573172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eraser is </a:t>
            </a:r>
            <a:r>
              <a:rPr lang="en-US" sz="2400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6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counters long.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B4F0FAB6-FBA7-8A45-9CEE-B76F8BB9B80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4758" y="2728205"/>
            <a:ext cx="3604127" cy="3604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2266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compare lengths and heights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image, fill in the blank within the sentence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5" name="Rounded Rectangle 4">
            <a:extLst>
              <a:ext uri="{FF2B5EF4-FFF2-40B4-BE49-F238E27FC236}">
                <a16:creationId xmlns="" xmlns:a16="http://schemas.microsoft.com/office/drawing/2014/main" id="{48412727-F99B-A64A-A967-A468619569C0}"/>
              </a:ext>
            </a:extLst>
          </p:cNvPr>
          <p:cNvSpPr/>
          <p:nvPr/>
        </p:nvSpPr>
        <p:spPr>
          <a:xfrm>
            <a:off x="6096000" y="4148317"/>
            <a:ext cx="573172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eraser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cubes long.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8B1977C5-0455-6D40-B02A-14B205BF0AC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4758" y="2707774"/>
            <a:ext cx="3604126" cy="3604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6232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Maths Shed" id="{5DF74AD8-8BDD-4844-8C46-FFB9DBA0E41D}" vid="{0802D904-F1CF-8847-94FE-D7F26B26A31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E0FFBD23-49EF-F148-9BF8-7DB3477A79E2}">
  <we:reference id="wa104380121" version="2.0.0.0" store="en-GB" storeType="OMEX"/>
  <we:alternateReferences>
    <we:reference id="wa104380121" version="2.0.0.0" store="wa104380121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8582</TotalTime>
  <Words>2014</Words>
  <Application>Microsoft Office PowerPoint</Application>
  <PresentationFormat>Custom</PresentationFormat>
  <Paragraphs>398</Paragraphs>
  <Slides>47</Slides>
  <Notes>44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6" baseType="lpstr">
      <vt:lpstr>Arial</vt:lpstr>
      <vt:lpstr>OpenDyslexicAlta</vt:lpstr>
      <vt:lpstr>Muli</vt:lpstr>
      <vt:lpstr>Wingdings</vt:lpstr>
      <vt:lpstr>Cambria Math</vt:lpstr>
      <vt:lpstr>Calibri</vt:lpstr>
      <vt:lpstr>Lato Light</vt:lpstr>
      <vt:lpstr>Lato</vt:lpstr>
      <vt:lpstr>Office Theme</vt:lpstr>
      <vt:lpstr>PowerPoint Presentation</vt:lpstr>
      <vt:lpstr>To be able to measure length using non-standard units</vt:lpstr>
      <vt:lpstr>To be able to measure length using non-standard units</vt:lpstr>
      <vt:lpstr>To be able to measure length using non-standard units</vt:lpstr>
      <vt:lpstr>To be able to compare lengths and heights</vt:lpstr>
      <vt:lpstr>To be able to compare lengths and heights</vt:lpstr>
      <vt:lpstr>To be able to compare lengths and heights</vt:lpstr>
      <vt:lpstr>To be able to compare lengths and heights</vt:lpstr>
      <vt:lpstr>To be able to compare lengths and heights</vt:lpstr>
      <vt:lpstr>To be able to compare lengths and heights</vt:lpstr>
      <vt:lpstr>To be able to compare lengths and heights</vt:lpstr>
      <vt:lpstr>To be able to compare lengths and heights</vt:lpstr>
      <vt:lpstr>To be able to compare lengths and heights</vt:lpstr>
      <vt:lpstr>To be able to compare lengths and heights</vt:lpstr>
      <vt:lpstr>To be able to compare lengths and heights</vt:lpstr>
      <vt:lpstr>To be able to compare lengths and heights</vt:lpstr>
      <vt:lpstr>To be able to compare lengths and heights</vt:lpstr>
      <vt:lpstr>To be able to compare lengths and heights</vt:lpstr>
      <vt:lpstr>To be able to compare lengths and heights</vt:lpstr>
      <vt:lpstr>To be able to compare lengths and heights</vt:lpstr>
      <vt:lpstr>To be able to compare lengths and heights</vt:lpstr>
      <vt:lpstr>To be able to compare lengths and heights</vt:lpstr>
      <vt:lpstr>To be able to compare lengths and heights</vt:lpstr>
      <vt:lpstr>To be able to compare lengths and heights</vt:lpstr>
      <vt:lpstr>To be able to compare lengths and heights</vt:lpstr>
      <vt:lpstr>To be able to compare lengths and heights</vt:lpstr>
      <vt:lpstr>To be able to compare lengths and heights</vt:lpstr>
      <vt:lpstr>To be able to compare lengths and heights</vt:lpstr>
      <vt:lpstr>To be able to compare lengths and heights</vt:lpstr>
      <vt:lpstr>To be able to compare lengths and heights</vt:lpstr>
      <vt:lpstr>To be able to compare lengths and heights</vt:lpstr>
      <vt:lpstr>To be able to compare lengths and heights</vt:lpstr>
      <vt:lpstr>To be able to compare lengths and heights</vt:lpstr>
      <vt:lpstr>To be able to compare lengths and heights</vt:lpstr>
      <vt:lpstr>To be able to compare lengths and heights</vt:lpstr>
      <vt:lpstr>To be able to compare lengths and heights</vt:lpstr>
      <vt:lpstr>To be able to compare lengths and heights</vt:lpstr>
      <vt:lpstr>To be able to compare lengths and heights</vt:lpstr>
      <vt:lpstr>To be able to compare lengths and heights</vt:lpstr>
      <vt:lpstr>To be able to compare lengths and heights</vt:lpstr>
      <vt:lpstr>To be able to compare lengths and heights</vt:lpstr>
      <vt:lpstr>To be able to compare lengths and heights</vt:lpstr>
      <vt:lpstr>To be able to compare lengths and heights</vt:lpstr>
      <vt:lpstr>To be able to compare lengths and heights</vt:lpstr>
      <vt:lpstr>To be able to measure length using non-standard units</vt:lpstr>
      <vt:lpstr>To be able to measure length using non-standard units</vt:lpstr>
      <vt:lpstr>To be able to measure length using non-standard units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Spelling Shed 🐝</dc:title>
  <dc:creator>Rob Smith</dc:creator>
  <cp:lastModifiedBy>Susan</cp:lastModifiedBy>
  <cp:revision>311</cp:revision>
  <cp:lastPrinted>2019-06-17T16:19:05Z</cp:lastPrinted>
  <dcterms:created xsi:type="dcterms:W3CDTF">2018-08-06T08:16:18Z</dcterms:created>
  <dcterms:modified xsi:type="dcterms:W3CDTF">2021-01-07T11:48:05Z</dcterms:modified>
</cp:coreProperties>
</file>